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7"/>
  </p:notesMasterIdLst>
  <p:sldIdLst>
    <p:sldId id="256" r:id="rId2"/>
    <p:sldId id="257" r:id="rId3"/>
    <p:sldId id="264" r:id="rId4"/>
    <p:sldId id="265" r:id="rId5"/>
    <p:sldId id="261" r:id="rId6"/>
    <p:sldId id="263" r:id="rId7"/>
    <p:sldId id="262" r:id="rId8"/>
    <p:sldId id="271" r:id="rId9"/>
    <p:sldId id="270" r:id="rId10"/>
    <p:sldId id="268" r:id="rId11"/>
    <p:sldId id="269" r:id="rId12"/>
    <p:sldId id="258" r:id="rId13"/>
    <p:sldId id="259" r:id="rId14"/>
    <p:sldId id="260" r:id="rId15"/>
    <p:sldId id="266" r:id="rId1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 Startup" initials="TS" lastIdx="2" clrIdx="0">
    <p:extLst>
      <p:ext uri="{19B8F6BF-5375-455C-9EA6-DF929625EA0E}">
        <p15:presenceInfo xmlns:p15="http://schemas.microsoft.com/office/powerpoint/2012/main" userId="Tom Startu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2C322-BBCA-4D28-AA24-0FF2E4E03C12}" v="2" dt="2025-11-19T15:27:49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08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Startup" userId="8046de4b5abe9174" providerId="LiveId" clId="{062EFB18-C250-44B0-B117-39EFC53FFC11}"/>
    <pc:docChg chg="custSel mod delSld modSld modMainMaster">
      <pc:chgData name="Tom Startup" userId="8046de4b5abe9174" providerId="LiveId" clId="{062EFB18-C250-44B0-B117-39EFC53FFC11}" dt="2025-11-19T15:29:50.649" v="63" actId="20577"/>
      <pc:docMkLst>
        <pc:docMk/>
      </pc:docMkLst>
      <pc:sldChg chg="delSp modSp mod">
        <pc:chgData name="Tom Startup" userId="8046de4b5abe9174" providerId="LiveId" clId="{062EFB18-C250-44B0-B117-39EFC53FFC11}" dt="2025-11-19T15:29:50.649" v="63" actId="20577"/>
        <pc:sldMkLst>
          <pc:docMk/>
          <pc:sldMk cId="109857222" sldId="256"/>
        </pc:sldMkLst>
        <pc:spChg chg="mod">
          <ac:chgData name="Tom Startup" userId="8046de4b5abe9174" providerId="LiveId" clId="{062EFB18-C250-44B0-B117-39EFC53FFC11}" dt="2025-11-19T15:29:50.649" v="63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Tom Startup" userId="8046de4b5abe9174" providerId="LiveId" clId="{062EFB18-C250-44B0-B117-39EFC53FFC11}" dt="2025-11-19T15:27:03.825" v="2" actId="20577"/>
          <ac:spMkLst>
            <pc:docMk/>
            <pc:sldMk cId="109857222" sldId="256"/>
            <ac:spMk id="3" creationId="{00000000-0000-0000-0000-000000000000}"/>
          </ac:spMkLst>
        </pc:spChg>
        <pc:picChg chg="del">
          <ac:chgData name="Tom Startup" userId="8046de4b5abe9174" providerId="LiveId" clId="{062EFB18-C250-44B0-B117-39EFC53FFC11}" dt="2025-11-19T15:26:49.265" v="0" actId="478"/>
          <ac:picMkLst>
            <pc:docMk/>
            <pc:sldMk cId="109857222" sldId="256"/>
            <ac:picMk id="4" creationId="{A6E3B771-04EB-4069-B87B-7920D19C0829}"/>
          </ac:picMkLst>
        </pc:picChg>
      </pc:sldChg>
      <pc:sldChg chg="del">
        <pc:chgData name="Tom Startup" userId="8046de4b5abe9174" providerId="LiveId" clId="{062EFB18-C250-44B0-B117-39EFC53FFC11}" dt="2025-11-19T15:29:35.014" v="44" actId="47"/>
        <pc:sldMkLst>
          <pc:docMk/>
          <pc:sldMk cId="225548513" sldId="267"/>
        </pc:sldMkLst>
      </pc:sldChg>
      <pc:sldChg chg="delSp mod">
        <pc:chgData name="Tom Startup" userId="8046de4b5abe9174" providerId="LiveId" clId="{062EFB18-C250-44B0-B117-39EFC53FFC11}" dt="2025-11-19T15:29:19.318" v="43" actId="478"/>
        <pc:sldMkLst>
          <pc:docMk/>
          <pc:sldMk cId="2494112273" sldId="269"/>
        </pc:sldMkLst>
        <pc:spChg chg="del">
          <ac:chgData name="Tom Startup" userId="8046de4b5abe9174" providerId="LiveId" clId="{062EFB18-C250-44B0-B117-39EFC53FFC11}" dt="2025-11-19T15:29:19.318" v="43" actId="478"/>
          <ac:spMkLst>
            <pc:docMk/>
            <pc:sldMk cId="2494112273" sldId="269"/>
            <ac:spMk id="14" creationId="{1A5D2753-3BFE-1C89-F9BE-0649BA6933A1}"/>
          </ac:spMkLst>
        </pc:spChg>
      </pc:sldChg>
      <pc:sldMasterChg chg="modSldLayout">
        <pc:chgData name="Tom Startup" userId="8046de4b5abe9174" providerId="LiveId" clId="{062EFB18-C250-44B0-B117-39EFC53FFC11}" dt="2025-11-19T15:28:02.379" v="41" actId="1076"/>
        <pc:sldMasterMkLst>
          <pc:docMk/>
          <pc:sldMasterMk cId="2299786241" sldId="2147483798"/>
        </pc:sldMasterMkLst>
        <pc:sldLayoutChg chg="addSp modSp mod">
          <pc:chgData name="Tom Startup" userId="8046de4b5abe9174" providerId="LiveId" clId="{062EFB18-C250-44B0-B117-39EFC53FFC11}" dt="2025-11-19T15:27:39.072" v="39" actId="20577"/>
          <pc:sldLayoutMkLst>
            <pc:docMk/>
            <pc:sldMasterMk cId="2299786241" sldId="2147483798"/>
            <pc:sldLayoutMk cId="2566451962" sldId="2147483799"/>
          </pc:sldLayoutMkLst>
          <pc:spChg chg="add mod">
            <ac:chgData name="Tom Startup" userId="8046de4b5abe9174" providerId="LiveId" clId="{062EFB18-C250-44B0-B117-39EFC53FFC11}" dt="2025-11-19T15:27:39.072" v="39" actId="20577"/>
            <ac:spMkLst>
              <pc:docMk/>
              <pc:sldMasterMk cId="2299786241" sldId="2147483798"/>
              <pc:sldLayoutMk cId="2566451962" sldId="2147483799"/>
              <ac:spMk id="7" creationId="{FB7B9FA8-E841-7BDC-9380-E42E4AB98D9F}"/>
            </ac:spMkLst>
          </pc:spChg>
        </pc:sldLayoutChg>
        <pc:sldLayoutChg chg="addSp modSp mod">
          <pc:chgData name="Tom Startup" userId="8046de4b5abe9174" providerId="LiveId" clId="{062EFB18-C250-44B0-B117-39EFC53FFC11}" dt="2025-11-19T15:28:02.379" v="41" actId="1076"/>
          <pc:sldLayoutMkLst>
            <pc:docMk/>
            <pc:sldMasterMk cId="2299786241" sldId="2147483798"/>
            <pc:sldLayoutMk cId="3008078418" sldId="2147483800"/>
          </pc:sldLayoutMkLst>
          <pc:spChg chg="add mod">
            <ac:chgData name="Tom Startup" userId="8046de4b5abe9174" providerId="LiveId" clId="{062EFB18-C250-44B0-B117-39EFC53FFC11}" dt="2025-11-19T15:28:02.379" v="41" actId="1076"/>
            <ac:spMkLst>
              <pc:docMk/>
              <pc:sldMasterMk cId="2299786241" sldId="2147483798"/>
              <pc:sldLayoutMk cId="3008078418" sldId="2147483800"/>
              <ac:spMk id="4" creationId="{B0390347-5409-58FB-DCC3-84DE1B2E6418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BDBDB-AAE3-4B42-A876-7CE7BB7042ED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22A1A-D857-45C7-9D17-81776D874C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088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22A1A-D857-45C7-9D17-81776D874C4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094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7B9FA8-E841-7BDC-9380-E42E4AB98D9F}"/>
              </a:ext>
            </a:extLst>
          </p:cNvPr>
          <p:cNvSpPr txBox="1"/>
          <p:nvPr userDrawn="1"/>
        </p:nvSpPr>
        <p:spPr>
          <a:xfrm>
            <a:off x="1220993" y="640080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© www.econstartup.com</a:t>
            </a:r>
          </a:p>
        </p:txBody>
      </p:sp>
    </p:spTree>
    <p:extLst>
      <p:ext uri="{BB962C8B-B14F-4D97-AF65-F5344CB8AC3E}">
        <p14:creationId xmlns:p14="http://schemas.microsoft.com/office/powerpoint/2010/main" val="256645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2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84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GB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4857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963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60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51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723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390347-5409-58FB-DCC3-84DE1B2E6418}"/>
              </a:ext>
            </a:extLst>
          </p:cNvPr>
          <p:cNvSpPr txBox="1"/>
          <p:nvPr userDrawn="1"/>
        </p:nvSpPr>
        <p:spPr>
          <a:xfrm>
            <a:off x="646111" y="0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© www.econstartup.com</a:t>
            </a:r>
          </a:p>
        </p:txBody>
      </p:sp>
    </p:spTree>
    <p:extLst>
      <p:ext uri="{BB962C8B-B14F-4D97-AF65-F5344CB8AC3E}">
        <p14:creationId xmlns:p14="http://schemas.microsoft.com/office/powerpoint/2010/main" val="30080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542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98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46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78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70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97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786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pe.ox.ac.uk/sitefiles/ppe-admissions-2023-24-further-statistics-final.pdf#:~:text=The%20average%20marks%20for%20A-Level%20applicants%20with%20Maths,the%20average%20marks%20were%2053.2%2C%2055.4%2C%20and%2061.9.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x.ac.uk/admissions/undergraduate/applying-to-oxford/guide/admissions-tests/ts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7858594" cy="3329581"/>
          </a:xfrm>
        </p:spPr>
        <p:txBody>
          <a:bodyPr>
            <a:normAutofit/>
          </a:bodyPr>
          <a:lstStyle/>
          <a:p>
            <a:r>
              <a:rPr lang="en-GB" dirty="0">
                <a:cs typeface="Calibri Light"/>
              </a:rPr>
              <a:t>Applying for PPE at Oxford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 vert="horz" lIns="91440" tIns="0" rIns="91440" bIns="45720" rtlCol="0">
            <a:normAutofit/>
          </a:bodyPr>
          <a:lstStyle/>
          <a:p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Mr Startup 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9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292C6-C0FA-9107-350A-237587C5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you need to study to apply for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97F55-AE2D-7CC7-AC06-E3B2111A5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287533"/>
            <a:ext cx="8946541" cy="4195481"/>
          </a:xfrm>
        </p:spPr>
        <p:txBody>
          <a:bodyPr/>
          <a:lstStyle/>
          <a:p>
            <a:r>
              <a:rPr lang="en-GB" dirty="0"/>
              <a:t>No particular A levels required.</a:t>
            </a:r>
          </a:p>
          <a:p>
            <a:r>
              <a:rPr lang="en-GB" dirty="0"/>
              <a:t>Maths highly recommended (probably necessary) – 96% of offer holders have it.</a:t>
            </a:r>
          </a:p>
          <a:p>
            <a:r>
              <a:rPr lang="en-GB" dirty="0"/>
              <a:t>History (46%), Economics (58%), Politics, Further Maths useful but not necessary</a:t>
            </a:r>
          </a:p>
          <a:p>
            <a:r>
              <a:rPr lang="en-GB" dirty="0"/>
              <a:t>Many people do PPE without having done any of the three before!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32F33E-464F-DA94-DB93-CE347B09186A}"/>
              </a:ext>
            </a:extLst>
          </p:cNvPr>
          <p:cNvSpPr txBox="1"/>
          <p:nvPr/>
        </p:nvSpPr>
        <p:spPr>
          <a:xfrm>
            <a:off x="931353" y="6035950"/>
            <a:ext cx="951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2"/>
              </a:rPr>
              <a:t>https://www.ppe.ox.ac.uk/sitefiles/ppe-admissions-2023-24-further-statistics-final.pdf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B2B842-54E0-4E15-FD1B-254CBAAAEFDD}"/>
              </a:ext>
            </a:extLst>
          </p:cNvPr>
          <p:cNvSpPr txBox="1"/>
          <p:nvPr/>
        </p:nvSpPr>
        <p:spPr>
          <a:xfrm>
            <a:off x="3327588" y="4895478"/>
            <a:ext cx="449995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dirty="0"/>
              <a:t>Typical Offer:  AAA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BUT:  Typical Offer Holder gets:  A*A*A*</a:t>
            </a:r>
          </a:p>
        </p:txBody>
      </p:sp>
    </p:spTree>
    <p:extLst>
      <p:ext uri="{BB962C8B-B14F-4D97-AF65-F5344CB8AC3E}">
        <p14:creationId xmlns:p14="http://schemas.microsoft.com/office/powerpoint/2010/main" val="59457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1421-64CB-CF95-97A2-7F4960D9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EBEBEB"/>
                </a:solidFill>
              </a:rPr>
              <a:t>How hard to get in?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210BB3-7AB8-7533-92CC-D44170D63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63" y="2136229"/>
            <a:ext cx="7582958" cy="3324689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EAD49BD-FABC-76D0-F9D6-E2B7B5F1E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17872"/>
              </p:ext>
            </p:extLst>
          </p:nvPr>
        </p:nvGraphicFramePr>
        <p:xfrm>
          <a:off x="817563" y="6273246"/>
          <a:ext cx="11279605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79605">
                  <a:extLst>
                    <a:ext uri="{9D8B030D-6E8A-4147-A177-3AD203B41FA5}">
                      <a16:colId xmlns:a16="http://schemas.microsoft.com/office/drawing/2014/main" val="351534624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Data from official Oxford University statistics, using totals from 2018-2020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8955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34276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96FB65-6723-7BD0-D11F-CAC8D36D71F5}"/>
              </a:ext>
            </a:extLst>
          </p:cNvPr>
          <p:cNvSpPr txBox="1"/>
          <p:nvPr/>
        </p:nvSpPr>
        <p:spPr>
          <a:xfrm>
            <a:off x="9040948" y="4401462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Last year, 13%, 1 in 8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98455-DC6C-CBFA-0F20-8906B50454A6}"/>
              </a:ext>
            </a:extLst>
          </p:cNvPr>
          <p:cNvSpPr txBox="1"/>
          <p:nvPr/>
        </p:nvSpPr>
        <p:spPr>
          <a:xfrm>
            <a:off x="2009934" y="5585470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noProof="0" dirty="0">
                <a:latin typeface="Gill Sans Nova Light" panose="020B03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Interviewed: 38%; </a:t>
            </a:r>
            <a:r>
              <a:rPr lang="en-GB" noProof="0" dirty="0">
                <a:latin typeface="Gill Sans Nova Light" panose="020B03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</a:t>
            </a:r>
            <a:r>
              <a:rPr lang="en-GB" sz="1800" noProof="0" dirty="0">
                <a:effectLst/>
                <a:latin typeface="Gill Sans Nova Light" panose="020B03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ccessful: 12%; Intake: 229</a:t>
            </a:r>
            <a:r>
              <a:rPr lang="en-GB" sz="1800" noProof="0" dirty="0">
                <a:effectLst/>
                <a:latin typeface="Gill Sans Nova Light" panose="020B03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1800" noProof="0" dirty="0">
                <a:effectLst/>
                <a:latin typeface="Gill Sans Nova Light" panose="020B03020201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3-year average 2022-24).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112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4765-7F04-9DC1-BC1C-E03EC9DD5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BF124-070B-A1CC-04F1-51ED3C408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For Oxford PPE admissions everyone has to sit the Thinking Skills Assessment (TSA) in October 2025</a:t>
            </a:r>
          </a:p>
          <a:p>
            <a:r>
              <a:rPr lang="en-GB" dirty="0"/>
              <a:t>It is a test of logical and mathematical reasoning.</a:t>
            </a:r>
          </a:p>
          <a:p>
            <a:r>
              <a:rPr lang="en-GB" dirty="0"/>
              <a:t>Two parts 1) 50 multiple choice questions (90 minutes); 2) a writing task (30 minutes). </a:t>
            </a:r>
          </a:p>
          <a:p>
            <a:r>
              <a:rPr lang="en-GB" dirty="0"/>
              <a:t>Those who do well enough on the test, combined with other relevant academic info, will be invited to an interview.</a:t>
            </a:r>
          </a:p>
          <a:p>
            <a:endParaRPr lang="en-GB" dirty="0"/>
          </a:p>
          <a:p>
            <a:r>
              <a:rPr lang="en-GB" dirty="0"/>
              <a:t>Wycombe Abbey runs weekly sessions on this in the Autumn term (Mr Davies).</a:t>
            </a:r>
          </a:p>
          <a:p>
            <a:r>
              <a:rPr lang="en-GB" dirty="0"/>
              <a:t>School also offers mock interviews and feedback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06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CA887-3532-DB3D-AEA3-FB8BDE05B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q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4DDA7-C526-37BB-9F07-DA75DC370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437" y="1906331"/>
            <a:ext cx="6630325" cy="366763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6722C89-4E85-E167-37BE-99A701387496}"/>
              </a:ext>
            </a:extLst>
          </p:cNvPr>
          <p:cNvSpPr/>
          <p:nvPr/>
        </p:nvSpPr>
        <p:spPr>
          <a:xfrm>
            <a:off x="2731168" y="4391526"/>
            <a:ext cx="565485" cy="37297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76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4015-3A12-1C78-91BB-63CF76FE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EF310-D6DB-5A08-EA03-034920F2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Extra-curricular activities where you can discuss and debate outside syllabus.</a:t>
            </a:r>
          </a:p>
          <a:p>
            <a:r>
              <a:rPr lang="en-GB" dirty="0"/>
              <a:t>TSA practice see:  </a:t>
            </a:r>
            <a:r>
              <a:rPr lang="en-GB" dirty="0">
                <a:hlinkClick r:id="rId2"/>
              </a:rPr>
              <a:t>TSA (Thinking Skills Assessment) | University of Oxford</a:t>
            </a:r>
            <a:endParaRPr lang="en-GB" dirty="0"/>
          </a:p>
          <a:p>
            <a:r>
              <a:rPr lang="en-GB" dirty="0"/>
              <a:t>Reading to get you thinking (see end).</a:t>
            </a:r>
          </a:p>
        </p:txBody>
      </p:sp>
    </p:spTree>
    <p:extLst>
      <p:ext uri="{BB962C8B-B14F-4D97-AF65-F5344CB8AC3E}">
        <p14:creationId xmlns:p14="http://schemas.microsoft.com/office/powerpoint/2010/main" val="1305855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CA571-8C56-9980-D198-03E523A9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suggested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E499D-B2AE-7413-576B-360A3713F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6217904" cy="419548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Philosophy:</a:t>
            </a:r>
          </a:p>
          <a:p>
            <a:pPr lvl="1"/>
            <a:r>
              <a:rPr lang="en-GB" i="1" dirty="0"/>
              <a:t>Think </a:t>
            </a:r>
            <a:r>
              <a:rPr lang="en-GB" dirty="0"/>
              <a:t>by Simon Blackburn</a:t>
            </a:r>
            <a:endParaRPr lang="en-GB" i="1" dirty="0"/>
          </a:p>
          <a:p>
            <a:pPr lvl="1"/>
            <a:r>
              <a:rPr lang="en-GB" i="1" dirty="0"/>
              <a:t>The Problems of Philosophy, </a:t>
            </a:r>
            <a:r>
              <a:rPr lang="en-GB" dirty="0"/>
              <a:t>Bertrand Russell</a:t>
            </a:r>
          </a:p>
          <a:p>
            <a:pPr lvl="1"/>
            <a:r>
              <a:rPr lang="en-GB" i="1" dirty="0"/>
              <a:t>Meditations on First Philosophy</a:t>
            </a:r>
            <a:r>
              <a:rPr lang="en-GB" dirty="0"/>
              <a:t>, Rene Descartes</a:t>
            </a:r>
          </a:p>
          <a:p>
            <a:r>
              <a:rPr lang="en-GB" dirty="0"/>
              <a:t>Politics</a:t>
            </a:r>
          </a:p>
          <a:p>
            <a:pPr lvl="1"/>
            <a:r>
              <a:rPr lang="en-GB" i="1" dirty="0"/>
              <a:t>What money can’t buy</a:t>
            </a:r>
            <a:r>
              <a:rPr lang="en-GB" dirty="0"/>
              <a:t>, Michael Sandel </a:t>
            </a:r>
          </a:p>
          <a:p>
            <a:pPr lvl="1"/>
            <a:r>
              <a:rPr lang="en-GB" i="1" dirty="0"/>
              <a:t>On Liberty, </a:t>
            </a:r>
            <a:r>
              <a:rPr lang="en-GB" dirty="0"/>
              <a:t>J.S. Mill</a:t>
            </a:r>
          </a:p>
          <a:p>
            <a:pPr lvl="1"/>
            <a:r>
              <a:rPr lang="en-GB" i="1" dirty="0"/>
              <a:t>The Communist Manifesto</a:t>
            </a:r>
            <a:r>
              <a:rPr lang="en-GB" dirty="0"/>
              <a:t>, Karl Marx</a:t>
            </a:r>
            <a:endParaRPr lang="en-GB" i="1" dirty="0"/>
          </a:p>
          <a:p>
            <a:r>
              <a:rPr lang="en-GB" dirty="0"/>
              <a:t>Economics</a:t>
            </a:r>
          </a:p>
          <a:p>
            <a:pPr lvl="1"/>
            <a:r>
              <a:rPr lang="en-GB" i="1" dirty="0"/>
              <a:t>The Undercover Economist</a:t>
            </a:r>
            <a:r>
              <a:rPr lang="en-GB" dirty="0"/>
              <a:t>, Tim Harford</a:t>
            </a:r>
          </a:p>
          <a:p>
            <a:pPr lvl="1"/>
            <a:r>
              <a:rPr lang="en-GB" i="1" dirty="0"/>
              <a:t>Intermediate Microeconomics</a:t>
            </a:r>
            <a:r>
              <a:rPr lang="en-GB" dirty="0"/>
              <a:t>, Hal Varian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E97EC5-7A7F-99C8-6BC5-1DC931E30BB3}"/>
              </a:ext>
            </a:extLst>
          </p:cNvPr>
          <p:cNvSpPr txBox="1"/>
          <p:nvPr/>
        </p:nvSpPr>
        <p:spPr>
          <a:xfrm>
            <a:off x="9180096" y="2346158"/>
            <a:ext cx="202732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Don’t worry if you find them hard or don’t finish them.</a:t>
            </a:r>
          </a:p>
          <a:p>
            <a:endParaRPr lang="en-GB" dirty="0"/>
          </a:p>
          <a:p>
            <a:r>
              <a:rPr lang="en-GB" dirty="0"/>
              <a:t>Make notes of your thoughts and ideas as you read.</a:t>
            </a:r>
          </a:p>
          <a:p>
            <a:endParaRPr lang="en-GB" dirty="0"/>
          </a:p>
          <a:p>
            <a:r>
              <a:rPr lang="en-GB" dirty="0"/>
              <a:t>Follow your interests.</a:t>
            </a:r>
          </a:p>
        </p:txBody>
      </p:sp>
    </p:spTree>
    <p:extLst>
      <p:ext uri="{BB962C8B-B14F-4D97-AF65-F5344CB8AC3E}">
        <p14:creationId xmlns:p14="http://schemas.microsoft.com/office/powerpoint/2010/main" val="173575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387C-9E75-43F7-9599-C7311B67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00F66-4249-4289-8B80-6A3447170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What is the course?</a:t>
            </a:r>
          </a:p>
          <a:p>
            <a:pPr lvl="1"/>
            <a:r>
              <a:rPr lang="en-US" dirty="0"/>
              <a:t>Where can you study it?</a:t>
            </a:r>
          </a:p>
          <a:p>
            <a:pPr lvl="1"/>
            <a:r>
              <a:rPr lang="en-US" dirty="0"/>
              <a:t>Who does it suit?</a:t>
            </a:r>
          </a:p>
          <a:p>
            <a:pPr lvl="1"/>
            <a:r>
              <a:rPr lang="en-US" dirty="0"/>
              <a:t>What does it lead to?</a:t>
            </a:r>
          </a:p>
          <a:p>
            <a:pPr lvl="1"/>
            <a:r>
              <a:rPr lang="en-US" dirty="0"/>
              <a:t>What do you need to apply?</a:t>
            </a:r>
          </a:p>
          <a:p>
            <a:pPr lvl="1"/>
            <a:r>
              <a:rPr lang="en-US" dirty="0"/>
              <a:t>The TSA</a:t>
            </a:r>
          </a:p>
          <a:p>
            <a:pPr lvl="1"/>
            <a:r>
              <a:rPr lang="en-US" dirty="0"/>
              <a:t>Preparations</a:t>
            </a:r>
          </a:p>
          <a:p>
            <a:pPr lvl="1"/>
            <a:r>
              <a:rPr lang="en-US" dirty="0"/>
              <a:t>Any questions?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9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9A04A-93A2-D2FB-848C-79D1CE90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three components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6ED62B-8592-3CCD-553A-6FABDC7BB2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470777"/>
              </p:ext>
            </p:extLst>
          </p:nvPr>
        </p:nvGraphicFramePr>
        <p:xfrm>
          <a:off x="958934" y="1356360"/>
          <a:ext cx="10296608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2313">
                  <a:extLst>
                    <a:ext uri="{9D8B030D-6E8A-4147-A177-3AD203B41FA5}">
                      <a16:colId xmlns:a16="http://schemas.microsoft.com/office/drawing/2014/main" val="3116435632"/>
                    </a:ext>
                  </a:extLst>
                </a:gridCol>
                <a:gridCol w="3025942">
                  <a:extLst>
                    <a:ext uri="{9D8B030D-6E8A-4147-A177-3AD203B41FA5}">
                      <a16:colId xmlns:a16="http://schemas.microsoft.com/office/drawing/2014/main" val="2293111791"/>
                    </a:ext>
                  </a:extLst>
                </a:gridCol>
                <a:gridCol w="2894201">
                  <a:extLst>
                    <a:ext uri="{9D8B030D-6E8A-4147-A177-3AD203B41FA5}">
                      <a16:colId xmlns:a16="http://schemas.microsoft.com/office/drawing/2014/main" val="2710514735"/>
                    </a:ext>
                  </a:extLst>
                </a:gridCol>
                <a:gridCol w="2574152">
                  <a:extLst>
                    <a:ext uri="{9D8B030D-6E8A-4147-A177-3AD203B41FA5}">
                      <a16:colId xmlns:a16="http://schemas.microsoft.com/office/drawing/2014/main" val="23861476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Politics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Economics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779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study of the use of government power to achieve social objectives.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study of the fundamental nature of the universe, society, language, and values.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study of how societies allocate scarce resources between competing needs.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002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Core modules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Political Theory</a:t>
                      </a:r>
                    </a:p>
                    <a:p>
                      <a:r>
                        <a:rPr lang="en-GB" dirty="0"/>
                        <a:t>Modern political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Ethics</a:t>
                      </a:r>
                    </a:p>
                    <a:p>
                      <a:r>
                        <a:rPr lang="en-GB" dirty="0"/>
                        <a:t>History of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Macroeconomics</a:t>
                      </a:r>
                    </a:p>
                    <a:p>
                      <a:r>
                        <a:rPr lang="en-GB" dirty="0"/>
                        <a:t>Microeconomics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1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Skills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Historical and cultural awareness.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Statistics &amp; Data interpretation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Ability to understand complex texts.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Logic.</a:t>
                      </a:r>
                    </a:p>
                    <a:p>
                      <a:r>
                        <a:rPr lang="en-GB" dirty="0"/>
                        <a:t>Precision in language use.</a:t>
                      </a:r>
                    </a:p>
                    <a:p>
                      <a:r>
                        <a:rPr lang="en-GB" dirty="0"/>
                        <a:t>Ability to understand complex texts.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Mathematics.</a:t>
                      </a:r>
                    </a:p>
                    <a:p>
                      <a:r>
                        <a:rPr lang="en-GB" dirty="0"/>
                        <a:t>Statistics &amp;Data interpretation.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Ability to understand complex texts.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882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48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1EF34-1936-3F22-80B4-B2728353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study them together?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DD55C-55E4-B473-8257-4A1A41535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Many complex issues have philosophical, political and economic dimensions that interact e.g.</a:t>
            </a:r>
          </a:p>
          <a:p>
            <a:endParaRPr lang="en-GB" dirty="0"/>
          </a:p>
          <a:p>
            <a:r>
              <a:rPr lang="en-GB" dirty="0"/>
              <a:t>Longevity:</a:t>
            </a:r>
          </a:p>
          <a:p>
            <a:pPr lvl="1"/>
            <a:r>
              <a:rPr lang="en-GB" dirty="0"/>
              <a:t>Philosophy:  Is a long life more meaningful than a short one? </a:t>
            </a:r>
          </a:p>
          <a:p>
            <a:pPr lvl="1"/>
            <a:r>
              <a:rPr lang="en-GB" dirty="0"/>
              <a:t>Politics: Is longevity an important political objective? How do ageing societies affect voting behaviour?</a:t>
            </a:r>
          </a:p>
          <a:p>
            <a:pPr lvl="1"/>
            <a:r>
              <a:rPr lang="en-GB" dirty="0"/>
              <a:t>Economics:  What are the implications of an ageing society for the provision of pensions and healthcare?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6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B171-0C3F-F608-439E-000F80558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can you study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39E7C-DC93-A04A-8D26-D98A4DA1A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Oxford (Not Cambridge!)</a:t>
            </a:r>
          </a:p>
          <a:p>
            <a:r>
              <a:rPr lang="en-GB" dirty="0"/>
              <a:t>LSE</a:t>
            </a:r>
          </a:p>
          <a:p>
            <a:r>
              <a:rPr lang="en-GB" dirty="0"/>
              <a:t>UCL</a:t>
            </a:r>
          </a:p>
          <a:p>
            <a:r>
              <a:rPr lang="en-GB" dirty="0"/>
              <a:t>Durham</a:t>
            </a:r>
          </a:p>
          <a:p>
            <a:r>
              <a:rPr lang="en-GB" dirty="0"/>
              <a:t>Warwick</a:t>
            </a:r>
          </a:p>
          <a:p>
            <a:endParaRPr lang="en-GB" dirty="0"/>
          </a:p>
          <a:p>
            <a:r>
              <a:rPr lang="en-GB" dirty="0"/>
              <a:t>See UCAS website for full list of universities that offer it</a:t>
            </a:r>
          </a:p>
        </p:txBody>
      </p:sp>
    </p:spTree>
    <p:extLst>
      <p:ext uri="{BB962C8B-B14F-4D97-AF65-F5344CB8AC3E}">
        <p14:creationId xmlns:p14="http://schemas.microsoft.com/office/powerpoint/2010/main" val="160524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F91C8-1866-3B55-1DA7-C06134E78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Oxford PPE – what’s it actually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D8CBF-9971-1D83-4B5E-4FCADD52F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Teaching via lectures and weekly tutorials (with one or two other students)</a:t>
            </a:r>
          </a:p>
          <a:p>
            <a:r>
              <a:rPr lang="en-GB" dirty="0"/>
              <a:t>Hard work: 2 essays or assignments per week, every week is the norm.</a:t>
            </a:r>
          </a:p>
          <a:p>
            <a:r>
              <a:rPr lang="en-GB" dirty="0"/>
              <a:t>Students often involved in politics, journalism, debating as well</a:t>
            </a:r>
          </a:p>
          <a:p>
            <a:r>
              <a:rPr lang="en-GB" dirty="0"/>
              <a:t>Prelims in first year</a:t>
            </a:r>
          </a:p>
          <a:p>
            <a:r>
              <a:rPr lang="en-GB" dirty="0"/>
              <a:t>In second and third year, huge choice of options to choose from</a:t>
            </a:r>
          </a:p>
          <a:p>
            <a:r>
              <a:rPr lang="en-GB" dirty="0"/>
              <a:t>Can drop from 3 to 2 if you wish</a:t>
            </a:r>
          </a:p>
          <a:p>
            <a:r>
              <a:rPr lang="en-GB" dirty="0"/>
              <a:t>Assessed entirely in 8 written exams at the end of the third year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98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14FD5-3B8A-D660-D141-46B5B1A0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does it suit?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A90D7-10D3-4A27-A7D5-DF51DCC63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Students who are wide-ranging (good at maths, science and/or humanities), who are interested in “big ideas” and enjoy debate and argument.</a:t>
            </a:r>
          </a:p>
          <a:p>
            <a:r>
              <a:rPr lang="en-GB" dirty="0"/>
              <a:t>Those who are comfortable with complex issues that are often difficult / impossible to resolve, where there are strong arguments on both sides.</a:t>
            </a:r>
          </a:p>
          <a:p>
            <a:r>
              <a:rPr lang="en-GB" dirty="0"/>
              <a:t> Those who can read complex, sometimes arcane, texts and grasp difficult ideas quickly.</a:t>
            </a:r>
          </a:p>
          <a:p>
            <a:r>
              <a:rPr lang="en-GB" dirty="0"/>
              <a:t> Those who like writing.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42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4C203-F9EF-6839-16E3-A12C69A5A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Pros and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26AA2-6546-572D-7166-C5F9F8D37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518" y="1758144"/>
            <a:ext cx="8946541" cy="4195481"/>
          </a:xfrm>
        </p:spPr>
        <p:txBody>
          <a:bodyPr>
            <a:normAutofit fontScale="92500" lnSpcReduction="20000"/>
          </a:bodyPr>
          <a:lstStyle/>
          <a:p>
            <a:r>
              <a:rPr lang="en-GB" u="sng" dirty="0"/>
              <a:t>Advantages</a:t>
            </a:r>
          </a:p>
          <a:p>
            <a:r>
              <a:rPr lang="en-GB" dirty="0"/>
              <a:t>Variety and interest</a:t>
            </a:r>
          </a:p>
          <a:p>
            <a:r>
              <a:rPr lang="en-GB" dirty="0"/>
              <a:t>Ability to analyse, evaluate and present complex ideas - great skills for many careers</a:t>
            </a:r>
          </a:p>
          <a:p>
            <a:r>
              <a:rPr lang="en-GB" dirty="0"/>
              <a:t>Graduates are sought after and often work in finance, law, consulting, politics.</a:t>
            </a:r>
          </a:p>
          <a:p>
            <a:endParaRPr lang="en-GB" dirty="0"/>
          </a:p>
          <a:p>
            <a:r>
              <a:rPr lang="en-GB" u="sng" dirty="0"/>
              <a:t>Disadvantages</a:t>
            </a:r>
          </a:p>
          <a:p>
            <a:r>
              <a:rPr lang="en-GB" dirty="0"/>
              <a:t>Workload is heavy (2 essays per week during term + collections)</a:t>
            </a:r>
          </a:p>
          <a:p>
            <a:r>
              <a:rPr lang="en-GB" dirty="0"/>
              <a:t>Non-specialism means you will probably have knowledge that is not as deep as single honours students</a:t>
            </a:r>
          </a:p>
          <a:p>
            <a:r>
              <a:rPr lang="en-GB" dirty="0"/>
              <a:t>You may need to do post-grad or further training for specific careers.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40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2060">
            <a:extLst>
              <a:ext uri="{FF2B5EF4-FFF2-40B4-BE49-F238E27FC236}">
                <a16:creationId xmlns:a16="http://schemas.microsoft.com/office/drawing/2014/main" id="{BD310164-D3A3-415E-9D94-5D21D9FB2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063" name="Picture 2062">
            <a:extLst>
              <a:ext uri="{FF2B5EF4-FFF2-40B4-BE49-F238E27FC236}">
                <a16:creationId xmlns:a16="http://schemas.microsoft.com/office/drawing/2014/main" id="{BE586E08-18BF-4AB1-AB48-4005D5673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065" name="Oval 2064">
            <a:extLst>
              <a:ext uri="{FF2B5EF4-FFF2-40B4-BE49-F238E27FC236}">
                <a16:creationId xmlns:a16="http://schemas.microsoft.com/office/drawing/2014/main" id="{4A497DBC-2692-42B4-A606-31024033F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2067" name="Picture 2066">
            <a:extLst>
              <a:ext uri="{FF2B5EF4-FFF2-40B4-BE49-F238E27FC236}">
                <a16:creationId xmlns:a16="http://schemas.microsoft.com/office/drawing/2014/main" id="{3517A192-66A9-4297-9284-65580829A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069" name="Picture 2068">
            <a:extLst>
              <a:ext uri="{FF2B5EF4-FFF2-40B4-BE49-F238E27FC236}">
                <a16:creationId xmlns:a16="http://schemas.microsoft.com/office/drawing/2014/main" id="{130825ED-0133-430D-BBBB-50B6F5228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071" name="Rectangle 2070">
            <a:extLst>
              <a:ext uri="{FF2B5EF4-FFF2-40B4-BE49-F238E27FC236}">
                <a16:creationId xmlns:a16="http://schemas.microsoft.com/office/drawing/2014/main" id="{633F040E-FA1C-4EDC-B925-7EFCB9582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D0A49F-9E20-DD09-DE17-167F8A6EC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0623" y="1447800"/>
            <a:ext cx="3333676" cy="309698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What does it lead to?</a:t>
            </a:r>
          </a:p>
        </p:txBody>
      </p:sp>
      <p:sp>
        <p:nvSpPr>
          <p:cNvPr id="2073" name="Rectangle 2072">
            <a:extLst>
              <a:ext uri="{FF2B5EF4-FFF2-40B4-BE49-F238E27FC236}">
                <a16:creationId xmlns:a16="http://schemas.microsoft.com/office/drawing/2014/main" id="{3FDC3884-AF10-42EC-A828-643B6154F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Image result for courts london">
            <a:extLst>
              <a:ext uri="{FF2B5EF4-FFF2-40B4-BE49-F238E27FC236}">
                <a16:creationId xmlns:a16="http://schemas.microsoft.com/office/drawing/2014/main" id="{D21AF852-5B80-2BFB-8C5E-874D74E43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5392" y="1007766"/>
            <a:ext cx="3039745" cy="227980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parliament">
            <a:extLst>
              <a:ext uri="{FF2B5EF4-FFF2-40B4-BE49-F238E27FC236}">
                <a16:creationId xmlns:a16="http://schemas.microsoft.com/office/drawing/2014/main" id="{A14F26AB-8EDA-48A3-A0DA-27221667C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1230" y="1142849"/>
            <a:ext cx="3039745" cy="200859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broacasting journalism">
            <a:extLst>
              <a:ext uri="{FF2B5EF4-FFF2-40B4-BE49-F238E27FC236}">
                <a16:creationId xmlns:a16="http://schemas.microsoft.com/office/drawing/2014/main" id="{396A63CC-EEA1-CD5C-3935-FDE699379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5392" y="3601184"/>
            <a:ext cx="3039745" cy="222420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city of london">
            <a:extLst>
              <a:ext uri="{FF2B5EF4-FFF2-40B4-BE49-F238E27FC236}">
                <a16:creationId xmlns:a16="http://schemas.microsoft.com/office/drawing/2014/main" id="{A75524AF-0440-5FF6-B5B1-4185BED59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1230" y="3711696"/>
            <a:ext cx="3039745" cy="200422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159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859</Words>
  <Application>Microsoft Office PowerPoint</Application>
  <PresentationFormat>Widescreen</PresentationFormat>
  <Paragraphs>120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Gill Sans Nova Light</vt:lpstr>
      <vt:lpstr>Wingdings 3</vt:lpstr>
      <vt:lpstr>Ion</vt:lpstr>
      <vt:lpstr>Applying for PPE at Oxford</vt:lpstr>
      <vt:lpstr>Plan for today</vt:lpstr>
      <vt:lpstr>The three components</vt:lpstr>
      <vt:lpstr>Why study them together?</vt:lpstr>
      <vt:lpstr>Where can you study it?</vt:lpstr>
      <vt:lpstr>Oxford PPE – what’s it actually like?</vt:lpstr>
      <vt:lpstr>Who does it suit?</vt:lpstr>
      <vt:lpstr>Pros and cons</vt:lpstr>
      <vt:lpstr>What does it lead to?</vt:lpstr>
      <vt:lpstr>What do you need to study to apply for it?</vt:lpstr>
      <vt:lpstr>How hard to get in?</vt:lpstr>
      <vt:lpstr>The TSA</vt:lpstr>
      <vt:lpstr>Example q</vt:lpstr>
      <vt:lpstr>Preparations</vt:lpstr>
      <vt:lpstr>Some suggested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Globalisation</dc:title>
  <dc:creator>Tom Startup</dc:creator>
  <cp:lastModifiedBy>Tom Startup</cp:lastModifiedBy>
  <cp:revision>286</cp:revision>
  <dcterms:created xsi:type="dcterms:W3CDTF">2018-11-04T20:30:43Z</dcterms:created>
  <dcterms:modified xsi:type="dcterms:W3CDTF">2025-11-19T15:29:54Z</dcterms:modified>
</cp:coreProperties>
</file>